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0.jpg" ContentType="image/jpg"/>
  <Override PartName="/ppt/media/image11.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61" r:id="rId3"/>
    <p:sldId id="262" r:id="rId4"/>
    <p:sldId id="272" r:id="rId5"/>
    <p:sldId id="256" r:id="rId6"/>
    <p:sldId id="274" r:id="rId7"/>
    <p:sldId id="278" r:id="rId8"/>
    <p:sldId id="275" r:id="rId9"/>
    <p:sldId id="276" r:id="rId10"/>
    <p:sldId id="263" r:id="rId11"/>
    <p:sldId id="268" r:id="rId12"/>
    <p:sldId id="269" r:id="rId13"/>
    <p:sldId id="277" r:id="rId14"/>
    <p:sldId id="264" r:id="rId15"/>
    <p:sldId id="266" r:id="rId16"/>
    <p:sldId id="265" r:id="rId17"/>
    <p:sldId id="257" r:id="rId18"/>
    <p:sldId id="258" r:id="rId19"/>
    <p:sldId id="270" r:id="rId20"/>
    <p:sldId id="259" r:id="rId21"/>
    <p:sldId id="260" r:id="rId22"/>
    <p:sldId id="271" r:id="rId2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9969" autoAdjust="0"/>
    <p:restoredTop sz="94660"/>
  </p:normalViewPr>
  <p:slideViewPr>
    <p:cSldViewPr snapToGrid="0">
      <p:cViewPr varScale="1">
        <p:scale>
          <a:sx n="72" d="100"/>
          <a:sy n="72" d="100"/>
        </p:scale>
        <p:origin x="60" y="8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'[Gráficas Tail Length.xlsx]Sheet1'!$B$2</c:f>
              <c:strCache>
                <c:ptCount val="1"/>
                <c:pt idx="0">
                  <c:v>El Salto</c:v>
                </c:pt>
              </c:strCache>
            </c:strRef>
          </c:tx>
          <c:spPr>
            <a:solidFill>
              <a:srgbClr val="0033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'[Gráficas Tail Length.xlsx]Sheet1'!$C$1:$H$1</c:f>
              <c:strCache>
                <c:ptCount val="6"/>
                <c:pt idx="0">
                  <c:v>Consumo de alcohol</c:v>
                </c:pt>
                <c:pt idx="1">
                  <c:v>Actualmente en tratamiento médico</c:v>
                </c:pt>
                <c:pt idx="2">
                  <c:v>Hábito de fumar</c:v>
                </c:pt>
                <c:pt idx="3">
                  <c:v>Contacto con aguas contaminadas del Río Santiago</c:v>
                </c:pt>
                <c:pt idx="4">
                  <c:v>Presencia de enfermedades relacionadas con la contaminación</c:v>
                </c:pt>
                <c:pt idx="5">
                  <c:v>Antecedentes personales o cercanos de cáncer</c:v>
                </c:pt>
              </c:strCache>
            </c:strRef>
          </c:cat>
          <c:val>
            <c:numRef>
              <c:f>'[Gráficas Tail Length.xlsx]Sheet1'!$C$2:$H$2</c:f>
              <c:numCache>
                <c:formatCode>General</c:formatCode>
                <c:ptCount val="6"/>
                <c:pt idx="0">
                  <c:v>20</c:v>
                </c:pt>
                <c:pt idx="1">
                  <c:v>50</c:v>
                </c:pt>
                <c:pt idx="2">
                  <c:v>10</c:v>
                </c:pt>
                <c:pt idx="3">
                  <c:v>80</c:v>
                </c:pt>
                <c:pt idx="4">
                  <c:v>70</c:v>
                </c:pt>
                <c:pt idx="5">
                  <c:v>50</c:v>
                </c:pt>
              </c:numCache>
            </c:numRef>
          </c:val>
          <c:extLst>
            <c:ext xmlns:c16="http://schemas.microsoft.com/office/drawing/2014/chart" uri="{C3380CC4-5D6E-409C-BE32-E72D297353CC}">
              <c16:uniqueId val="{00000000-C136-4B43-925B-A44EA095F682}"/>
            </c:ext>
          </c:extLst>
        </c:ser>
        <c:ser>
          <c:idx val="1"/>
          <c:order val="1"/>
          <c:tx>
            <c:strRef>
              <c:f>'[Gráficas Tail Length.xlsx]Sheet1'!$B$3</c:f>
              <c:strCache>
                <c:ptCount val="1"/>
                <c:pt idx="0">
                  <c:v>Puente Grande</c:v>
                </c:pt>
              </c:strCache>
            </c:strRef>
          </c:tx>
          <c:spPr>
            <a:solidFill>
              <a:srgbClr val="39B8C5"/>
            </a:solidFill>
            <a:ln>
              <a:solidFill>
                <a:schemeClr val="accent1"/>
              </a:solidFill>
            </a:ln>
            <a:effectLst>
              <a:softEdge rad="6350"/>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'[Gráficas Tail Length.xlsx]Sheet1'!$C$1:$H$1</c:f>
              <c:strCache>
                <c:ptCount val="6"/>
                <c:pt idx="0">
                  <c:v>Consumo de alcohol</c:v>
                </c:pt>
                <c:pt idx="1">
                  <c:v>Actualmente en tratamiento médico</c:v>
                </c:pt>
                <c:pt idx="2">
                  <c:v>Hábito de fumar</c:v>
                </c:pt>
                <c:pt idx="3">
                  <c:v>Contacto con aguas contaminadas del Río Santiago</c:v>
                </c:pt>
                <c:pt idx="4">
                  <c:v>Presencia de enfermedades relacionadas con la contaminación</c:v>
                </c:pt>
                <c:pt idx="5">
                  <c:v>Antecedentes personales o cercanos de cáncer</c:v>
                </c:pt>
              </c:strCache>
            </c:strRef>
          </c:cat>
          <c:val>
            <c:numRef>
              <c:f>'[Gráficas Tail Length.xlsx]Sheet1'!$C$3:$H$3</c:f>
              <c:numCache>
                <c:formatCode>General</c:formatCode>
                <c:ptCount val="6"/>
                <c:pt idx="0">
                  <c:v>50</c:v>
                </c:pt>
                <c:pt idx="1">
                  <c:v>30</c:v>
                </c:pt>
                <c:pt idx="2">
                  <c:v>30</c:v>
                </c:pt>
                <c:pt idx="3">
                  <c:v>90</c:v>
                </c:pt>
                <c:pt idx="4">
                  <c:v>50</c:v>
                </c:pt>
                <c:pt idx="5">
                  <c:v>50</c:v>
                </c:pt>
              </c:numCache>
            </c:numRef>
          </c:val>
          <c:extLst>
            <c:ext xmlns:c16="http://schemas.microsoft.com/office/drawing/2014/chart" uri="{C3380CC4-5D6E-409C-BE32-E72D297353CC}">
              <c16:uniqueId val="{00000001-C136-4B43-925B-A44EA095F682}"/>
            </c:ext>
          </c:extLst>
        </c:ser>
        <c:ser>
          <c:idx val="2"/>
          <c:order val="2"/>
          <c:tx>
            <c:strRef>
              <c:f>'[Gráficas Tail Length.xlsx]Sheet1'!$B$4</c:f>
              <c:strCache>
                <c:ptCount val="1"/>
                <c:pt idx="0">
                  <c:v>Cuenca del Ahogado</c:v>
                </c:pt>
              </c:strCache>
            </c:strRef>
          </c:tx>
          <c:spPr>
            <a:solidFill>
              <a:srgbClr val="7030A0"/>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'[Gráficas Tail Length.xlsx]Sheet1'!$C$1:$H$1</c:f>
              <c:strCache>
                <c:ptCount val="6"/>
                <c:pt idx="0">
                  <c:v>Consumo de alcohol</c:v>
                </c:pt>
                <c:pt idx="1">
                  <c:v>Actualmente en tratamiento médico</c:v>
                </c:pt>
                <c:pt idx="2">
                  <c:v>Hábito de fumar</c:v>
                </c:pt>
                <c:pt idx="3">
                  <c:v>Contacto con aguas contaminadas del Río Santiago</c:v>
                </c:pt>
                <c:pt idx="4">
                  <c:v>Presencia de enfermedades relacionadas con la contaminación</c:v>
                </c:pt>
                <c:pt idx="5">
                  <c:v>Antecedentes personales o cercanos de cáncer</c:v>
                </c:pt>
              </c:strCache>
            </c:strRef>
          </c:cat>
          <c:val>
            <c:numRef>
              <c:f>'[Gráficas Tail Length.xlsx]Sheet1'!$C$4:$H$4</c:f>
              <c:numCache>
                <c:formatCode>General</c:formatCode>
                <c:ptCount val="6"/>
                <c:pt idx="0">
                  <c:v>20</c:v>
                </c:pt>
                <c:pt idx="1">
                  <c:v>30</c:v>
                </c:pt>
                <c:pt idx="2">
                  <c:v>40</c:v>
                </c:pt>
                <c:pt idx="3">
                  <c:v>20</c:v>
                </c:pt>
                <c:pt idx="4">
                  <c:v>40</c:v>
                </c:pt>
                <c:pt idx="5">
                  <c:v>30</c:v>
                </c:pt>
              </c:numCache>
            </c:numRef>
          </c:val>
          <c:extLst>
            <c:ext xmlns:c16="http://schemas.microsoft.com/office/drawing/2014/chart" uri="{C3380CC4-5D6E-409C-BE32-E72D297353CC}">
              <c16:uniqueId val="{00000002-C136-4B43-925B-A44EA095F682}"/>
            </c:ext>
          </c:extLst>
        </c:ser>
        <c:dLbls>
          <c:dLblPos val="outEnd"/>
          <c:showLegendKey val="0"/>
          <c:showVal val="1"/>
          <c:showCatName val="0"/>
          <c:showSerName val="0"/>
          <c:showPercent val="0"/>
          <c:showBubbleSize val="0"/>
        </c:dLbls>
        <c:gapWidth val="160"/>
        <c:axId val="479846960"/>
        <c:axId val="479842648"/>
      </c:barChart>
      <c:catAx>
        <c:axId val="47984696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s-MX" sz="2000"/>
                  <a:t>Aspectos asociados con daño genético</a:t>
                </a:r>
              </a:p>
            </c:rich>
          </c:tx>
          <c:layout>
            <c:manualLayout>
              <c:xMode val="edge"/>
              <c:yMode val="edge"/>
              <c:x val="4.4667158792650916E-2"/>
              <c:y val="0.8629396837515851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479842648"/>
        <c:crosses val="autoZero"/>
        <c:auto val="1"/>
        <c:lblAlgn val="ctr"/>
        <c:lblOffset val="100"/>
        <c:noMultiLvlLbl val="0"/>
      </c:catAx>
      <c:valAx>
        <c:axId val="479842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s-MX" sz="2000"/>
                  <a:t>Porcentaje de habitantes</a:t>
                </a:r>
                <a:r>
                  <a:rPr lang="es-MX" sz="2000" baseline="0"/>
                  <a:t> encuetados</a:t>
                </a:r>
                <a:endParaRPr lang="es-MX"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79846960"/>
        <c:crosses val="autoZero"/>
        <c:crossBetween val="between"/>
      </c:valAx>
      <c:spPr>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6C6CF184-6CDA-4F0A-9BFD-7391046B5E83}" type="datetimeFigureOut">
              <a:rPr lang="es-MX" smtClean="0"/>
              <a:t>20/03/2026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112963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C6CF184-6CDA-4F0A-9BFD-7391046B5E83}" type="datetimeFigureOut">
              <a:rPr lang="es-MX" smtClean="0"/>
              <a:t>20/03/2026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2216609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C6CF184-6CDA-4F0A-9BFD-7391046B5E83}" type="datetimeFigureOut">
              <a:rPr lang="es-MX" smtClean="0"/>
              <a:t>20/03/2026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36048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C6CF184-6CDA-4F0A-9BFD-7391046B5E83}" type="datetimeFigureOut">
              <a:rPr lang="es-MX" smtClean="0"/>
              <a:t>20/03/2026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413362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6C6CF184-6CDA-4F0A-9BFD-7391046B5E83}" type="datetimeFigureOut">
              <a:rPr lang="es-MX" smtClean="0"/>
              <a:t>20/03/2026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3401162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6C6CF184-6CDA-4F0A-9BFD-7391046B5E83}" type="datetimeFigureOut">
              <a:rPr lang="es-MX" smtClean="0"/>
              <a:t>20/03/2026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427024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6C6CF184-6CDA-4F0A-9BFD-7391046B5E83}" type="datetimeFigureOut">
              <a:rPr lang="es-MX" smtClean="0"/>
              <a:t>20/03/2026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218704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6C6CF184-6CDA-4F0A-9BFD-7391046B5E83}" type="datetimeFigureOut">
              <a:rPr lang="es-MX" smtClean="0"/>
              <a:t>20/03/2026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10178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C6CF184-6CDA-4F0A-9BFD-7391046B5E83}" type="datetimeFigureOut">
              <a:rPr lang="es-MX" smtClean="0"/>
              <a:t>20/03/2026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35287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C6CF184-6CDA-4F0A-9BFD-7391046B5E83}" type="datetimeFigureOut">
              <a:rPr lang="es-MX" smtClean="0"/>
              <a:t>20/03/2026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70851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C6CF184-6CDA-4F0A-9BFD-7391046B5E83}" type="datetimeFigureOut">
              <a:rPr lang="es-MX" smtClean="0"/>
              <a:t>20/03/2026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10907EF-B9FF-4AA3-9335-8139AC1252F9}" type="slidenum">
              <a:rPr lang="es-MX" smtClean="0"/>
              <a:t>‹Nº›</a:t>
            </a:fld>
            <a:endParaRPr lang="es-MX"/>
          </a:p>
        </p:txBody>
      </p:sp>
    </p:spTree>
    <p:extLst>
      <p:ext uri="{BB962C8B-B14F-4D97-AF65-F5344CB8AC3E}">
        <p14:creationId xmlns:p14="http://schemas.microsoft.com/office/powerpoint/2010/main" val="73752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CF184-6CDA-4F0A-9BFD-7391046B5E83}" type="datetimeFigureOut">
              <a:rPr lang="es-MX" smtClean="0"/>
              <a:t>20/03/2026</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907EF-B9FF-4AA3-9335-8139AC1252F9}" type="slidenum">
              <a:rPr lang="es-MX" smtClean="0"/>
              <a:t>‹Nº›</a:t>
            </a:fld>
            <a:endParaRPr lang="es-MX"/>
          </a:p>
        </p:txBody>
      </p:sp>
    </p:spTree>
    <p:extLst>
      <p:ext uri="{BB962C8B-B14F-4D97-AF65-F5344CB8AC3E}">
        <p14:creationId xmlns:p14="http://schemas.microsoft.com/office/powerpoint/2010/main" val="271730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56591" y="313082"/>
            <a:ext cx="11388034" cy="6405770"/>
          </a:xfrm>
          <a:prstGeom prst="rect">
            <a:avLst/>
          </a:prstGeom>
        </p:spPr>
      </p:pic>
    </p:spTree>
    <p:extLst>
      <p:ext uri="{BB962C8B-B14F-4D97-AF65-F5344CB8AC3E}">
        <p14:creationId xmlns:p14="http://schemas.microsoft.com/office/powerpoint/2010/main" val="343552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693314"/>
            <a:ext cx="12335070" cy="1015663"/>
          </a:xfrm>
          <a:prstGeom prst="rect">
            <a:avLst/>
          </a:prstGeom>
        </p:spPr>
        <p:txBody>
          <a:bodyPr wrap="square">
            <a:spAutoFit/>
          </a:bodyPr>
          <a:lstStyle/>
          <a:p>
            <a:pPr algn="just"/>
            <a:r>
              <a:rPr lang="es-ES_tradnl" sz="2000" b="1" dirty="0">
                <a:solidFill>
                  <a:srgbClr val="000000"/>
                </a:solidFill>
                <a:latin typeface="Arial" panose="020B0604020202020204" pitchFamily="34" charset="0"/>
                <a:ea typeface="Arial" panose="020B0604020202020204" pitchFamily="34" charset="0"/>
              </a:rPr>
              <a:t>Figura 7. Alquilación de guanina por acción del </a:t>
            </a:r>
            <a:r>
              <a:rPr lang="es-ES_tradnl" sz="2000" b="1" dirty="0" err="1">
                <a:solidFill>
                  <a:srgbClr val="000000"/>
                </a:solidFill>
                <a:latin typeface="Arial" panose="020B0604020202020204" pitchFamily="34" charset="0"/>
                <a:ea typeface="Arial" panose="020B0604020202020204" pitchFamily="34" charset="0"/>
              </a:rPr>
              <a:t>etilmetanosulfonato</a:t>
            </a:r>
            <a:r>
              <a:rPr lang="es-ES_tradnl" sz="2000" b="1" dirty="0">
                <a:solidFill>
                  <a:srgbClr val="000000"/>
                </a:solidFill>
                <a:latin typeface="Arial" panose="020B0604020202020204" pitchFamily="34" charset="0"/>
                <a:ea typeface="Arial" panose="020B0604020202020204" pitchFamily="34" charset="0"/>
              </a:rPr>
              <a:t> (</a:t>
            </a:r>
            <a:r>
              <a:rPr lang="es-ES_tradnl" sz="2000" b="1" dirty="0" err="1">
                <a:solidFill>
                  <a:srgbClr val="000000"/>
                </a:solidFill>
                <a:latin typeface="Arial" panose="020B0604020202020204" pitchFamily="34" charset="0"/>
                <a:ea typeface="Arial" panose="020B0604020202020204" pitchFamily="34" charset="0"/>
              </a:rPr>
              <a:t>EMS</a:t>
            </a:r>
            <a:r>
              <a:rPr lang="es-ES_tradnl" sz="2000" b="1" dirty="0">
                <a:solidFill>
                  <a:srgbClr val="000000"/>
                </a:solidFill>
                <a:latin typeface="Arial" panose="020B0604020202020204" pitchFamily="34" charset="0"/>
                <a:ea typeface="Arial" panose="020B0604020202020204" pitchFamily="34" charset="0"/>
              </a:rPr>
              <a:t>). </a:t>
            </a:r>
            <a:r>
              <a:rPr lang="es-ES_tradnl" sz="2000" b="1" dirty="0" err="1">
                <a:solidFill>
                  <a:srgbClr val="000000"/>
                </a:solidFill>
                <a:latin typeface="Arial" panose="020B0604020202020204" pitchFamily="34" charset="0"/>
                <a:ea typeface="Arial" panose="020B0604020202020204" pitchFamily="34" charset="0"/>
              </a:rPr>
              <a:t>EMS</a:t>
            </a:r>
            <a:r>
              <a:rPr lang="es-ES_tradnl" sz="2000" b="1" dirty="0">
                <a:solidFill>
                  <a:srgbClr val="000000"/>
                </a:solidFill>
                <a:latin typeface="Arial" panose="020B0604020202020204" pitchFamily="34" charset="0"/>
                <a:ea typeface="Arial" panose="020B0604020202020204" pitchFamily="34" charset="0"/>
              </a:rPr>
              <a:t> dona un grupo etilo (</a:t>
            </a:r>
            <a:r>
              <a:rPr lang="es-ES_tradnl" sz="2000" b="1" dirty="0" err="1">
                <a:solidFill>
                  <a:srgbClr val="000000"/>
                </a:solidFill>
                <a:latin typeface="Arial" panose="020B0604020202020204" pitchFamily="34" charset="0"/>
                <a:ea typeface="Arial" panose="020B0604020202020204" pitchFamily="34" charset="0"/>
              </a:rPr>
              <a:t>CH2-CH3</a:t>
            </a:r>
            <a:r>
              <a:rPr lang="es-ES_tradnl" sz="2000" b="1" dirty="0">
                <a:solidFill>
                  <a:srgbClr val="000000"/>
                </a:solidFill>
                <a:latin typeface="Arial" panose="020B0604020202020204" pitchFamily="34" charset="0"/>
                <a:ea typeface="Arial" panose="020B0604020202020204" pitchFamily="34" charset="0"/>
              </a:rPr>
              <a:t>) al oxígeno libre de la guanina, el nuevo arreglo genera un apareamiento erróneo con la timina, adaptado de </a:t>
            </a:r>
            <a:r>
              <a:rPr lang="es-ES_tradnl" sz="2000" b="1" dirty="0" err="1">
                <a:solidFill>
                  <a:srgbClr val="000000"/>
                </a:solidFill>
                <a:latin typeface="Arial" panose="020B0604020202020204" pitchFamily="34" charset="0"/>
                <a:ea typeface="Arial" panose="020B0604020202020204" pitchFamily="34" charset="0"/>
              </a:rPr>
              <a:t>Shen</a:t>
            </a:r>
            <a:r>
              <a:rPr lang="es-ES_tradnl" sz="2000" b="1" dirty="0">
                <a:solidFill>
                  <a:srgbClr val="000000"/>
                </a:solidFill>
                <a:latin typeface="Arial" panose="020B0604020202020204" pitchFamily="34" charset="0"/>
                <a:ea typeface="Arial" panose="020B0604020202020204" pitchFamily="34" charset="0"/>
              </a:rPr>
              <a:t> (2019).</a:t>
            </a:r>
            <a:endParaRPr lang="es-MX" sz="2000" dirty="0">
              <a:effectLst/>
              <a:latin typeface="Times New Roman" panose="02020603050405020304" pitchFamily="18" charset="0"/>
              <a:ea typeface="Times New Roman" panose="02020603050405020304" pitchFamily="18" charset="0"/>
            </a:endParaRPr>
          </a:p>
        </p:txBody>
      </p:sp>
      <p:pic>
        <p:nvPicPr>
          <p:cNvPr id="3" name="image19.png"/>
          <p:cNvPicPr/>
          <p:nvPr/>
        </p:nvPicPr>
        <p:blipFill>
          <a:blip r:embed="rId2"/>
          <a:srcRect/>
          <a:stretch>
            <a:fillRect/>
          </a:stretch>
        </p:blipFill>
        <p:spPr>
          <a:xfrm>
            <a:off x="223935" y="0"/>
            <a:ext cx="11681925" cy="5486400"/>
          </a:xfrm>
          <a:prstGeom prst="rect">
            <a:avLst/>
          </a:prstGeom>
          <a:ln/>
        </p:spPr>
      </p:pic>
    </p:spTree>
    <p:extLst>
      <p:ext uri="{BB962C8B-B14F-4D97-AF65-F5344CB8AC3E}">
        <p14:creationId xmlns:p14="http://schemas.microsoft.com/office/powerpoint/2010/main" val="2129333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agente quimico via deex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476251"/>
            <a:ext cx="11930743"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41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diamond(in)">
                                      <p:cBhvr>
                                        <p:cTn id="7"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extLst>
              <p:ext uri="{D42A27DB-BD31-4B8C-83A1-F6EECF244321}">
                <p14:modId xmlns:p14="http://schemas.microsoft.com/office/powerpoint/2010/main" val="990471213"/>
              </p:ext>
            </p:extLst>
          </p:nvPr>
        </p:nvGraphicFramePr>
        <p:xfrm>
          <a:off x="261257" y="0"/>
          <a:ext cx="11681927" cy="6858000"/>
        </p:xfrm>
        <a:graphic>
          <a:graphicData uri="http://schemas.openxmlformats.org/presentationml/2006/ole">
            <mc:AlternateContent xmlns:mc="http://schemas.openxmlformats.org/markup-compatibility/2006">
              <mc:Choice xmlns:v="urn:schemas-microsoft-com:vml" Requires="v">
                <p:oleObj spid="_x0000_s4106" name="Imagen de mapa de bits" r:id="rId3" imgW="5200000" imgH="5706272" progId="Paint.Picture">
                  <p:embed/>
                </p:oleObj>
              </mc:Choice>
              <mc:Fallback>
                <p:oleObj name="Imagen de mapa de bits" r:id="rId3" imgW="5200000" imgH="5706272" progId="Paint.Picture">
                  <p:embed/>
                  <p:pic>
                    <p:nvPicPr>
                      <p:cNvPr id="727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57" y="0"/>
                        <a:ext cx="11681927" cy="6858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1786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16FF-5F2D-BFEE-D4E3-23C259319E8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AA437A0-A8AC-5EB8-DE25-368D714B6F12}"/>
              </a:ext>
            </a:extLst>
          </p:cNvPr>
          <p:cNvSpPr>
            <a:spLocks noGrp="1"/>
          </p:cNvSpPr>
          <p:nvPr>
            <p:ph type="title"/>
          </p:nvPr>
        </p:nvSpPr>
        <p:spPr>
          <a:xfrm>
            <a:off x="838200" y="365125"/>
            <a:ext cx="10515600" cy="1325563"/>
          </a:xfrm>
        </p:spPr>
        <p:txBody>
          <a:bodyPr>
            <a:normAutofit/>
          </a:bodyPr>
          <a:lstStyle/>
          <a:p>
            <a:pPr algn="ctr"/>
            <a:r>
              <a:rPr lang="es-MX" sz="5334"/>
              <a:t>OBJETIVO GENERAL</a:t>
            </a:r>
            <a:endParaRPr lang="es-ES" sz="5334"/>
          </a:p>
        </p:txBody>
      </p:sp>
      <p:sp>
        <p:nvSpPr>
          <p:cNvPr id="3" name="Marcador de contenido 2">
            <a:extLst>
              <a:ext uri="{FF2B5EF4-FFF2-40B4-BE49-F238E27FC236}">
                <a16:creationId xmlns:a16="http://schemas.microsoft.com/office/drawing/2014/main" id="{4271AE51-AC01-9F42-D8DC-C5D2CE5E2C97}"/>
              </a:ext>
            </a:extLst>
          </p:cNvPr>
          <p:cNvSpPr>
            <a:spLocks noGrp="1"/>
          </p:cNvSpPr>
          <p:nvPr>
            <p:ph idx="1"/>
          </p:nvPr>
        </p:nvSpPr>
        <p:spPr>
          <a:xfrm>
            <a:off x="673443" y="2454546"/>
            <a:ext cx="10834816" cy="2522015"/>
          </a:xfrm>
        </p:spPr>
        <p:txBody>
          <a:bodyPr vert="horz" lIns="60960" tIns="30480" rIns="60960" bIns="30480" rtlCol="0" anchor="t">
            <a:normAutofit/>
          </a:bodyPr>
          <a:lstStyle/>
          <a:p>
            <a:pPr marL="0" indent="0" algn="just">
              <a:buNone/>
            </a:pPr>
            <a:r>
              <a:rPr lang="es-MX" sz="2933" dirty="0"/>
              <a:t>Determinación del daño genético en células sanguíneas humanas expuestas </a:t>
            </a:r>
            <a:r>
              <a:rPr lang="es-MX" sz="2933" i="1" dirty="0"/>
              <a:t>in vivo </a:t>
            </a:r>
            <a:r>
              <a:rPr lang="es-MX" sz="2933" dirty="0"/>
              <a:t>e </a:t>
            </a:r>
            <a:r>
              <a:rPr lang="es-MX" sz="2933" i="1" dirty="0"/>
              <a:t>in vitro </a:t>
            </a:r>
            <a:r>
              <a:rPr lang="es-MX" sz="2933" dirty="0"/>
              <a:t>a las aguas contaminadas del Río Santiago en El Salto, Puente Grande y la Cuenca del Ahogado, Jalisco.</a:t>
            </a:r>
            <a:endParaRPr lang="es-ES" sz="2933" dirty="0"/>
          </a:p>
          <a:p>
            <a:pPr marL="0" indent="0">
              <a:buNone/>
            </a:pPr>
            <a:endParaRPr lang="es-MX" sz="2933" dirty="0"/>
          </a:p>
        </p:txBody>
      </p:sp>
    </p:spTree>
    <p:extLst>
      <p:ext uri="{BB962C8B-B14F-4D97-AF65-F5344CB8AC3E}">
        <p14:creationId xmlns:p14="http://schemas.microsoft.com/office/powerpoint/2010/main" val="390453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extLst>
              <p:ext uri="{D42A27DB-BD31-4B8C-83A1-F6EECF244321}">
                <p14:modId xmlns:p14="http://schemas.microsoft.com/office/powerpoint/2010/main" val="1450273904"/>
              </p:ext>
            </p:extLst>
          </p:nvPr>
        </p:nvGraphicFramePr>
        <p:xfrm>
          <a:off x="1376219" y="1231641"/>
          <a:ext cx="9250862" cy="4512615"/>
        </p:xfrm>
        <a:graphic>
          <a:graphicData uri="http://schemas.openxmlformats.org/presentationml/2006/ole">
            <mc:AlternateContent xmlns:mc="http://schemas.openxmlformats.org/markup-compatibility/2006">
              <mc:Choice xmlns:v="urn:schemas-microsoft-com:vml" Requires="v">
                <p:oleObj spid="_x0000_s3083" name="Imagen de mapa de bits" r:id="rId3" imgW="3514286" imgH="1714739" progId="Paint.Picture">
                  <p:embed/>
                </p:oleObj>
              </mc:Choice>
              <mc:Fallback>
                <p:oleObj name="Imagen de mapa de bits" r:id="rId3" imgW="3514286" imgH="1714739" progId="Paint.Picture">
                  <p:embed/>
                  <p:pic>
                    <p:nvPicPr>
                      <p:cNvPr id="47107"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219" y="1231641"/>
                        <a:ext cx="9250862" cy="4512615"/>
                      </a:xfrm>
                      <a:prstGeom prst="rect">
                        <a:avLst/>
                      </a:prstGeom>
                      <a:noFill/>
                      <a:ln>
                        <a:noFill/>
                      </a:ln>
                      <a:effectLst/>
                    </p:spPr>
                  </p:pic>
                </p:oleObj>
              </mc:Fallback>
            </mc:AlternateContent>
          </a:graphicData>
        </a:graphic>
      </p:graphicFrame>
      <p:sp>
        <p:nvSpPr>
          <p:cNvPr id="4" name="CuadroTexto 3"/>
          <p:cNvSpPr txBox="1"/>
          <p:nvPr/>
        </p:nvSpPr>
        <p:spPr>
          <a:xfrm>
            <a:off x="874100" y="342714"/>
            <a:ext cx="5004185" cy="523220"/>
          </a:xfrm>
          <a:prstGeom prst="rect">
            <a:avLst/>
          </a:prstGeom>
          <a:noFill/>
        </p:spPr>
        <p:txBody>
          <a:bodyPr wrap="square" rtlCol="0">
            <a:spAutoFit/>
          </a:bodyPr>
          <a:lstStyle/>
          <a:p>
            <a:pPr algn="ctr"/>
            <a:r>
              <a:rPr lang="es-MX" sz="2800" dirty="0" smtClean="0"/>
              <a:t>PRUEBA DE </a:t>
            </a:r>
            <a:r>
              <a:rPr lang="es-MX" sz="2800" dirty="0" err="1" smtClean="0"/>
              <a:t>MICRONUCLEOS</a:t>
            </a:r>
            <a:endParaRPr lang="es-MX" sz="2800" dirty="0"/>
          </a:p>
        </p:txBody>
      </p:sp>
    </p:spTree>
    <p:extLst>
      <p:ext uri="{BB962C8B-B14F-4D97-AF65-F5344CB8AC3E}">
        <p14:creationId xmlns:p14="http://schemas.microsoft.com/office/powerpoint/2010/main" val="501983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41040" y="0"/>
            <a:ext cx="6870306" cy="461665"/>
          </a:xfrm>
          <a:prstGeom prst="rect">
            <a:avLst/>
          </a:prstGeom>
          <a:noFill/>
        </p:spPr>
        <p:txBody>
          <a:bodyPr wrap="square" rtlCol="0">
            <a:spAutoFit/>
          </a:bodyPr>
          <a:lstStyle/>
          <a:p>
            <a:pPr algn="ctr"/>
            <a:r>
              <a:rPr lang="es-MX" sz="2400" dirty="0" smtClean="0"/>
              <a:t>CÉLULAS </a:t>
            </a:r>
            <a:r>
              <a:rPr lang="es-MX" sz="2400" dirty="0" err="1" smtClean="0"/>
              <a:t>COMETIZADAS</a:t>
            </a:r>
            <a:endParaRPr lang="es-MX" sz="2400" dirty="0"/>
          </a:p>
        </p:txBody>
      </p:sp>
      <p:pic>
        <p:nvPicPr>
          <p:cNvPr id="4" name="Imagen 3">
            <a:extLst>
              <a:ext uri="{FF2B5EF4-FFF2-40B4-BE49-F238E27FC236}">
                <a16:creationId xmlns:a16="http://schemas.microsoft.com/office/drawing/2014/main" id="{42D8FA3F-94E8-202F-1417-9F8E7F5D0C59}"/>
              </a:ext>
            </a:extLst>
          </p:cNvPr>
          <p:cNvPicPr>
            <a:picLocks noChangeAspect="1"/>
          </p:cNvPicPr>
          <p:nvPr/>
        </p:nvPicPr>
        <p:blipFill>
          <a:blip r:embed="rId2"/>
          <a:srcRect t="16983"/>
          <a:stretch>
            <a:fillRect/>
          </a:stretch>
        </p:blipFill>
        <p:spPr>
          <a:xfrm>
            <a:off x="0" y="475140"/>
            <a:ext cx="10286657" cy="6382860"/>
          </a:xfrm>
          <a:prstGeom prst="rect">
            <a:avLst/>
          </a:prstGeom>
        </p:spPr>
      </p:pic>
    </p:spTree>
    <p:extLst>
      <p:ext uri="{BB962C8B-B14F-4D97-AF65-F5344CB8AC3E}">
        <p14:creationId xmlns:p14="http://schemas.microsoft.com/office/powerpoint/2010/main" val="2332064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01012"/>
            <a:ext cx="12299950" cy="556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0" y="305391"/>
            <a:ext cx="5430416" cy="461665"/>
          </a:xfrm>
          <a:prstGeom prst="rect">
            <a:avLst/>
          </a:prstGeom>
          <a:noFill/>
        </p:spPr>
        <p:txBody>
          <a:bodyPr wrap="square" rtlCol="0">
            <a:spAutoFit/>
          </a:bodyPr>
          <a:lstStyle/>
          <a:p>
            <a:pPr algn="ctr"/>
            <a:r>
              <a:rPr lang="es-MX" sz="2400" b="1" dirty="0" smtClean="0"/>
              <a:t>TIPOS DE DAÑOS EN EL ADN</a:t>
            </a:r>
            <a:endParaRPr lang="es-MX" sz="2400" b="1" dirty="0"/>
          </a:p>
        </p:txBody>
      </p:sp>
    </p:spTree>
    <p:extLst>
      <p:ext uri="{BB962C8B-B14F-4D97-AF65-F5344CB8AC3E}">
        <p14:creationId xmlns:p14="http://schemas.microsoft.com/office/powerpoint/2010/main" val="1073563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p:nvPr>
            <p:extLst>
              <p:ext uri="{D42A27DB-BD31-4B8C-83A1-F6EECF244321}">
                <p14:modId xmlns:p14="http://schemas.microsoft.com/office/powerpoint/2010/main" val="2979497515"/>
              </p:ext>
            </p:extLst>
          </p:nvPr>
        </p:nvGraphicFramePr>
        <p:xfrm>
          <a:off x="0" y="173420"/>
          <a:ext cx="12192000" cy="68264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483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42716"/>
            <a:ext cx="11997559" cy="6900716"/>
          </a:xfrm>
          <a:prstGeom prst="rect">
            <a:avLst/>
          </a:prstGeom>
        </p:spPr>
      </p:pic>
    </p:spTree>
    <p:extLst>
      <p:ext uri="{BB962C8B-B14F-4D97-AF65-F5344CB8AC3E}">
        <p14:creationId xmlns:p14="http://schemas.microsoft.com/office/powerpoint/2010/main" val="394236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04041" y="1278"/>
            <a:ext cx="11114690" cy="6856722"/>
          </a:xfrm>
          <a:prstGeom prst="rect">
            <a:avLst/>
          </a:prstGeom>
        </p:spPr>
      </p:pic>
    </p:spTree>
    <p:extLst>
      <p:ext uri="{BB962C8B-B14F-4D97-AF65-F5344CB8AC3E}">
        <p14:creationId xmlns:p14="http://schemas.microsoft.com/office/powerpoint/2010/main" val="274607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3.png" descr="Mapa del Río Santiago"/>
          <p:cNvPicPr/>
          <p:nvPr/>
        </p:nvPicPr>
        <p:blipFill>
          <a:blip r:embed="rId2"/>
          <a:srcRect/>
          <a:stretch>
            <a:fillRect/>
          </a:stretch>
        </p:blipFill>
        <p:spPr>
          <a:xfrm>
            <a:off x="578499" y="0"/>
            <a:ext cx="10170366" cy="5318449"/>
          </a:xfrm>
          <a:prstGeom prst="rect">
            <a:avLst/>
          </a:prstGeom>
          <a:ln/>
        </p:spPr>
      </p:pic>
      <p:sp>
        <p:nvSpPr>
          <p:cNvPr id="4" name="Rectangle 1"/>
          <p:cNvSpPr>
            <a:spLocks noChangeArrowheads="1"/>
          </p:cNvSpPr>
          <p:nvPr/>
        </p:nvSpPr>
        <p:spPr bwMode="auto">
          <a:xfrm>
            <a:off x="578499" y="5534561"/>
            <a:ext cx="1037564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altLang="es-MX" sz="2000" b="1" i="0" u="none" strike="noStrike" cap="none" normalizeH="0" baseline="0" dirty="0" smtClean="0">
                <a:ln>
                  <a:noFill/>
                </a:ln>
                <a:effectLst/>
                <a:latin typeface="Arial" panose="020B0604020202020204" pitchFamily="34" charset="0"/>
                <a:ea typeface="Arial" panose="020B0604020202020204" pitchFamily="34" charset="0"/>
              </a:rPr>
              <a:t>Figura 2. Mapa del estado de Jalisco en </a:t>
            </a:r>
            <a:r>
              <a:rPr kumimoji="0" lang="es-ES_tradnl" altLang="es-MX" sz="2000" b="1" i="0" u="sng" strike="noStrike" cap="none" normalizeH="0" baseline="0" dirty="0" err="1" smtClean="0">
                <a:ln>
                  <a:noFill/>
                </a:ln>
                <a:effectLst/>
                <a:latin typeface="Arial" panose="020B0604020202020204" pitchFamily="34" charset="0"/>
                <a:ea typeface="Arial" panose="020B0604020202020204" pitchFamily="34" charset="0"/>
              </a:rPr>
              <a:t>relacionadao</a:t>
            </a:r>
            <a:r>
              <a:rPr kumimoji="0" lang="es-ES_tradnl" altLang="es-MX" sz="2000" b="1" i="0" u="sng" strike="noStrike" cap="none" normalizeH="0" dirty="0" smtClean="0">
                <a:ln>
                  <a:noFill/>
                </a:ln>
                <a:effectLst/>
                <a:latin typeface="Arial" panose="020B0604020202020204" pitchFamily="34" charset="0"/>
                <a:ea typeface="Arial" panose="020B0604020202020204" pitchFamily="34" charset="0"/>
              </a:rPr>
              <a:t> </a:t>
            </a:r>
            <a:r>
              <a:rPr kumimoji="0" lang="es-ES_tradnl" altLang="es-MX" sz="2000" b="1" i="0" u="none" strike="noStrike" cap="none" normalizeH="0" baseline="0" dirty="0" smtClean="0">
                <a:ln>
                  <a:noFill/>
                </a:ln>
                <a:effectLst/>
                <a:latin typeface="Arial" panose="020B0604020202020204" pitchFamily="34" charset="0"/>
                <a:ea typeface="Arial" panose="020B0604020202020204" pitchFamily="34" charset="0"/>
              </a:rPr>
              <a:t>con el Rio Lerma-Santiago y sus principales puntos de interés. Fuente: </a:t>
            </a:r>
            <a:r>
              <a:rPr kumimoji="0" lang="es-ES_tradnl" altLang="es-MX" sz="2000" b="1" i="0" u="none" strike="noStrike" cap="none" normalizeH="0" baseline="0" dirty="0" err="1" smtClean="0">
                <a:ln>
                  <a:noFill/>
                </a:ln>
                <a:effectLst/>
                <a:latin typeface="Arial" panose="020B0604020202020204" pitchFamily="34" charset="0"/>
                <a:ea typeface="Arial" panose="020B0604020202020204" pitchFamily="34" charset="0"/>
              </a:rPr>
              <a:t>The</a:t>
            </a:r>
            <a:r>
              <a:rPr kumimoji="0" lang="es-ES_tradnl" altLang="es-MX" sz="2000" b="1" i="0" u="none" strike="noStrike" cap="none" normalizeH="0" baseline="0" dirty="0" smtClean="0">
                <a:ln>
                  <a:noFill/>
                </a:ln>
                <a:effectLst/>
                <a:latin typeface="Arial" panose="020B0604020202020204" pitchFamily="34" charset="0"/>
                <a:ea typeface="Arial" panose="020B0604020202020204" pitchFamily="34" charset="0"/>
              </a:rPr>
              <a:t> Free </a:t>
            </a:r>
            <a:r>
              <a:rPr kumimoji="0" lang="es-ES_tradnl" altLang="es-MX" sz="2000" b="1" i="0" u="none" strike="noStrike" cap="none" normalizeH="0" baseline="0" dirty="0" err="1" smtClean="0">
                <a:ln>
                  <a:noFill/>
                </a:ln>
                <a:effectLst/>
                <a:latin typeface="Arial" panose="020B0604020202020204" pitchFamily="34" charset="0"/>
                <a:ea typeface="Arial" panose="020B0604020202020204" pitchFamily="34" charset="0"/>
              </a:rPr>
              <a:t>Nature</a:t>
            </a:r>
            <a:r>
              <a:rPr kumimoji="0" lang="es-ES_tradnl" altLang="es-MX" sz="2000" b="1" i="0" u="none" strike="noStrike" cap="none" normalizeH="0" baseline="0" dirty="0" smtClean="0">
                <a:ln>
                  <a:noFill/>
                </a:ln>
                <a:effectLst/>
                <a:latin typeface="Arial" panose="020B0604020202020204" pitchFamily="34" charset="0"/>
                <a:ea typeface="Arial" panose="020B0604020202020204" pitchFamily="34" charset="0"/>
              </a:rPr>
              <a:t>. (2023). Recuperado el 15 de </a:t>
            </a:r>
            <a:r>
              <a:rPr kumimoji="0" lang="es-ES_tradnl" altLang="es-MX" sz="2000" b="1" i="0" u="sng" strike="noStrike" cap="none" normalizeH="0" baseline="0" dirty="0" smtClean="0">
                <a:ln>
                  <a:noFill/>
                </a:ln>
                <a:effectLst/>
                <a:latin typeface="Arial" panose="020B0604020202020204" pitchFamily="34" charset="0"/>
                <a:ea typeface="Arial" panose="020B0604020202020204" pitchFamily="34" charset="0"/>
              </a:rPr>
              <a:t>noviembre de </a:t>
            </a:r>
            <a:r>
              <a:rPr kumimoji="0" lang="es-ES_tradnl" altLang="es-MX" sz="2000" b="1" i="0" u="sng" strike="noStrike" cap="none" normalizeH="0" baseline="0" dirty="0" err="1" smtClean="0">
                <a:ln>
                  <a:noFill/>
                </a:ln>
                <a:effectLst/>
                <a:latin typeface="Arial" panose="020B0604020202020204" pitchFamily="34" charset="0"/>
                <a:ea typeface="Arial" panose="020B0604020202020204" pitchFamily="34" charset="0"/>
              </a:rPr>
              <a:t>2025</a:t>
            </a:r>
            <a:r>
              <a:rPr kumimoji="0" lang="es-ES_tradnl" altLang="es-MX" sz="2000" b="1" i="0" u="none" strike="noStrike" cap="none" normalizeH="0" baseline="0" dirty="0" err="1" smtClean="0">
                <a:ln>
                  <a:noFill/>
                </a:ln>
                <a:effectLst/>
                <a:latin typeface="Arial" panose="020B0604020202020204" pitchFamily="34" charset="0"/>
                <a:ea typeface="Arial" panose="020B0604020202020204" pitchFamily="34" charset="0"/>
              </a:rPr>
              <a:t>noviembre</a:t>
            </a:r>
            <a:r>
              <a:rPr kumimoji="0" lang="es-ES_tradnl" altLang="es-MX" sz="2000" b="1" i="0" u="none" strike="noStrike" cap="none" normalizeH="0" baseline="0" dirty="0" smtClean="0">
                <a:ln>
                  <a:noFill/>
                </a:ln>
                <a:effectLst/>
                <a:latin typeface="Arial" panose="020B0604020202020204" pitchFamily="34" charset="0"/>
                <a:ea typeface="Arial" panose="020B0604020202020204" pitchFamily="34" charset="0"/>
              </a:rPr>
              <a:t>, 2025. https://thefreenature.com/rio-santiago-jalisco/</a:t>
            </a:r>
            <a:endParaRPr kumimoji="0" lang="es-ES_tradnl" altLang="es-MX" sz="20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815102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3392855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p:spPr>
      </p:pic>
    </p:spTree>
    <p:extLst>
      <p:ext uri="{BB962C8B-B14F-4D97-AF65-F5344CB8AC3E}">
        <p14:creationId xmlns:p14="http://schemas.microsoft.com/office/powerpoint/2010/main" val="411551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7432804"/>
          </a:xfrm>
          <a:prstGeom prst="rect">
            <a:avLst/>
          </a:prstGeom>
        </p:spPr>
        <p:txBody>
          <a:bodyPr wrap="square">
            <a:spAutoFit/>
          </a:bodyPr>
          <a:lstStyle/>
          <a:p>
            <a:pPr algn="just">
              <a:lnSpc>
                <a:spcPct val="150000"/>
              </a:lnSpc>
            </a:pPr>
            <a:r>
              <a:rPr lang="es-ES_tradnl" sz="2000" b="1" dirty="0" smtClean="0">
                <a:solidFill>
                  <a:srgbClr val="000000"/>
                </a:solidFill>
                <a:latin typeface="Arial" panose="020B0604020202020204" pitchFamily="34" charset="0"/>
                <a:ea typeface="Arial" panose="020B0604020202020204" pitchFamily="34" charset="0"/>
              </a:rPr>
              <a:t>*Las </a:t>
            </a:r>
            <a:r>
              <a:rPr lang="es-ES_tradnl" sz="2000" b="1" dirty="0">
                <a:solidFill>
                  <a:srgbClr val="000000"/>
                </a:solidFill>
                <a:latin typeface="Arial" panose="020B0604020202020204" pitchFamily="34" charset="0"/>
                <a:ea typeface="Arial" panose="020B0604020202020204" pitchFamily="34" charset="0"/>
              </a:rPr>
              <a:t>aguas del Río Santiago contienen agentes genotóxicos capaces de alterar el genoma de los organismos incluyendo al ser humano, lo que se refleja en el incremento de casos de cáncer y otras enfermedades. Las personas que habitan en las comunidades vecinas son particularmente vulnerables. </a:t>
            </a:r>
            <a:endParaRPr lang="es-ES_tradnl" sz="2000" b="1" dirty="0" smtClean="0">
              <a:solidFill>
                <a:srgbClr val="000000"/>
              </a:solidFill>
              <a:latin typeface="Arial" panose="020B0604020202020204" pitchFamily="34" charset="0"/>
              <a:ea typeface="Arial" panose="020B0604020202020204" pitchFamily="34" charset="0"/>
            </a:endParaRPr>
          </a:p>
          <a:p>
            <a:pPr algn="just">
              <a:lnSpc>
                <a:spcPct val="150000"/>
              </a:lnSpc>
            </a:pPr>
            <a:r>
              <a:rPr lang="es-ES_tradnl" sz="2000" b="1" dirty="0" smtClean="0">
                <a:solidFill>
                  <a:srgbClr val="000000"/>
                </a:solidFill>
                <a:latin typeface="Arial" panose="020B0604020202020204" pitchFamily="34" charset="0"/>
                <a:ea typeface="Arial" panose="020B0604020202020204" pitchFamily="34" charset="0"/>
              </a:rPr>
              <a:t>*En </a:t>
            </a:r>
            <a:r>
              <a:rPr lang="es-ES_tradnl" sz="2000" b="1" dirty="0">
                <a:solidFill>
                  <a:srgbClr val="000000"/>
                </a:solidFill>
                <a:latin typeface="Arial" panose="020B0604020202020204" pitchFamily="34" charset="0"/>
                <a:ea typeface="Arial" panose="020B0604020202020204" pitchFamily="34" charset="0"/>
              </a:rPr>
              <a:t>El Salto y Juanacatlán se </a:t>
            </a:r>
            <a:r>
              <a:rPr lang="es-ES_tradnl" sz="2000" b="1" dirty="0" smtClean="0">
                <a:solidFill>
                  <a:srgbClr val="000000"/>
                </a:solidFill>
                <a:latin typeface="Arial" panose="020B0604020202020204" pitchFamily="34" charset="0"/>
                <a:ea typeface="Arial" panose="020B0604020202020204" pitchFamily="34" charset="0"/>
              </a:rPr>
              <a:t>observan frecuentes casos de  </a:t>
            </a:r>
            <a:r>
              <a:rPr lang="es-ES_tradnl" sz="2000" b="1" dirty="0">
                <a:solidFill>
                  <a:srgbClr val="000000"/>
                </a:solidFill>
                <a:latin typeface="Arial" panose="020B0604020202020204" pitchFamily="34" charset="0"/>
                <a:ea typeface="Arial" panose="020B0604020202020204" pitchFamily="34" charset="0"/>
              </a:rPr>
              <a:t>cáncer.</a:t>
            </a:r>
            <a:endParaRPr lang="es-MX" sz="2000" b="1" dirty="0">
              <a:latin typeface="Times New Roman" panose="02020603050405020304" pitchFamily="18" charset="0"/>
              <a:ea typeface="Times New Roman" panose="02020603050405020304" pitchFamily="18" charset="0"/>
            </a:endParaRPr>
          </a:p>
          <a:p>
            <a:pPr algn="just">
              <a:lnSpc>
                <a:spcPct val="150000"/>
              </a:lnSpc>
            </a:pPr>
            <a:endParaRPr lang="es-ES_tradnl" sz="2000" b="1" dirty="0" smtClean="0">
              <a:solidFill>
                <a:srgbClr val="000000"/>
              </a:solidFill>
              <a:latin typeface="Arial" panose="020B0604020202020204" pitchFamily="34" charset="0"/>
              <a:ea typeface="Arial" panose="020B0604020202020204" pitchFamily="34" charset="0"/>
            </a:endParaRPr>
          </a:p>
          <a:p>
            <a:pPr algn="just">
              <a:lnSpc>
                <a:spcPct val="150000"/>
              </a:lnSpc>
            </a:pPr>
            <a:r>
              <a:rPr lang="es-ES_tradnl" sz="2000" b="1" dirty="0" smtClean="0">
                <a:solidFill>
                  <a:srgbClr val="000000"/>
                </a:solidFill>
                <a:latin typeface="Arial" panose="020B0604020202020204" pitchFamily="34" charset="0"/>
                <a:ea typeface="Arial" panose="020B0604020202020204" pitchFamily="34" charset="0"/>
              </a:rPr>
              <a:t>*La </a:t>
            </a:r>
            <a:r>
              <a:rPr lang="es-ES_tradnl" sz="2000" b="1" dirty="0">
                <a:solidFill>
                  <a:srgbClr val="000000"/>
                </a:solidFill>
                <a:latin typeface="Arial" panose="020B0604020202020204" pitchFamily="34" charset="0"/>
                <a:ea typeface="Arial" panose="020B0604020202020204" pitchFamily="34" charset="0"/>
              </a:rPr>
              <a:t>persistencia y estacionalidad de estos contaminantes requieren un monitoreo periódico para caracterizar con precisión el riesgo en las diferentes épocas del año. Por esto resulta prioritario generar estrategias de comunicación que mantengan informada a la población sobre los efectos en la salud por el contacto directo o indirecto con estas aguas. </a:t>
            </a:r>
            <a:endParaRPr lang="es-ES_tradnl" sz="2000" b="1" dirty="0" smtClean="0">
              <a:solidFill>
                <a:srgbClr val="000000"/>
              </a:solidFill>
              <a:latin typeface="Arial" panose="020B0604020202020204" pitchFamily="34" charset="0"/>
              <a:ea typeface="Arial" panose="020B0604020202020204" pitchFamily="34" charset="0"/>
            </a:endParaRPr>
          </a:p>
          <a:p>
            <a:pPr algn="just">
              <a:lnSpc>
                <a:spcPct val="150000"/>
              </a:lnSpc>
            </a:pPr>
            <a:endParaRPr lang="es-ES_tradnl" sz="2000" b="1" dirty="0">
              <a:solidFill>
                <a:srgbClr val="000000"/>
              </a:solidFill>
              <a:latin typeface="Arial" panose="020B0604020202020204" pitchFamily="34" charset="0"/>
              <a:ea typeface="Arial" panose="020B0604020202020204" pitchFamily="34" charset="0"/>
            </a:endParaRPr>
          </a:p>
          <a:p>
            <a:pPr algn="just">
              <a:lnSpc>
                <a:spcPct val="150000"/>
              </a:lnSpc>
            </a:pPr>
            <a:r>
              <a:rPr lang="es-ES_tradnl" sz="2000" b="1" dirty="0" smtClean="0">
                <a:solidFill>
                  <a:srgbClr val="000000"/>
                </a:solidFill>
                <a:latin typeface="Arial" panose="020B0604020202020204" pitchFamily="34" charset="0"/>
                <a:ea typeface="Arial" panose="020B0604020202020204" pitchFamily="34" charset="0"/>
              </a:rPr>
              <a:t>*Aunque </a:t>
            </a:r>
            <a:r>
              <a:rPr lang="es-ES_tradnl" sz="2000" b="1" dirty="0">
                <a:solidFill>
                  <a:srgbClr val="000000"/>
                </a:solidFill>
                <a:latin typeface="Arial" panose="020B0604020202020204" pitchFamily="34" charset="0"/>
                <a:ea typeface="Arial" panose="020B0604020202020204" pitchFamily="34" charset="0"/>
              </a:rPr>
              <a:t>el gobierno ha tomado medidas para intentar disminuir la contaminación, los datos demuestran que no son suficientes para resolver el problema, por lo que deben fortalecerse las políticas de vigilancia, control y crear mecanismos transparentes de prevención de la corrupción en la gestión y disposición de residuos.</a:t>
            </a:r>
            <a:endParaRPr lang="es-MX" sz="2000" b="1" dirty="0">
              <a:latin typeface="Times New Roman" panose="02020603050405020304" pitchFamily="18" charset="0"/>
              <a:ea typeface="Times New Roman" panose="02020603050405020304" pitchFamily="18" charset="0"/>
            </a:endParaRPr>
          </a:p>
          <a:p>
            <a:pPr algn="just">
              <a:lnSpc>
                <a:spcPct val="150000"/>
              </a:lnSpc>
            </a:pPr>
            <a:r>
              <a:rPr lang="es-ES_tradnl" dirty="0">
                <a:solidFill>
                  <a:srgbClr val="000000"/>
                </a:solidFill>
                <a:latin typeface="Arial" panose="020B0604020202020204" pitchFamily="34" charset="0"/>
                <a:ea typeface="Arial" panose="020B0604020202020204" pitchFamily="34" charset="0"/>
              </a:rPr>
              <a:t> </a:t>
            </a:r>
            <a:endParaRPr lang="es-MX"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9252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5543070"/>
            <a:ext cx="110287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altLang="es-MX" sz="2000" b="1"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Figura 3. El Río Santiago, a la altura del municipio El Salto, en Jalisco, nótese el alto grado de contaminación. Fuente: La Jornada. (2013). Recuperado el 10 de </a:t>
            </a:r>
            <a:r>
              <a:rPr kumimoji="0" lang="es-ES_tradnl" altLang="es-MX" sz="2000" b="1" i="0" u="sng" strike="noStrike" cap="none" normalizeH="0" baseline="0" dirty="0" smtClean="0">
                <a:ln>
                  <a:noFill/>
                </a:ln>
                <a:solidFill>
                  <a:srgbClr val="008080"/>
                </a:solidFill>
                <a:effectLst/>
                <a:latin typeface="Arial" panose="020B0604020202020204" pitchFamily="34" charset="0"/>
                <a:ea typeface="Arial" panose="020B0604020202020204" pitchFamily="34" charset="0"/>
              </a:rPr>
              <a:t>octubre de </a:t>
            </a:r>
            <a:r>
              <a:rPr kumimoji="0" lang="es-ES_tradnl" altLang="es-MX" sz="2000" b="1" i="0" u="sng" strike="noStrike" cap="none" normalizeH="0" baseline="0" dirty="0" err="1" smtClean="0">
                <a:ln>
                  <a:noFill/>
                </a:ln>
                <a:solidFill>
                  <a:srgbClr val="008080"/>
                </a:solidFill>
                <a:effectLst/>
                <a:latin typeface="Arial" panose="020B0604020202020204" pitchFamily="34" charset="0"/>
                <a:ea typeface="Arial" panose="020B0604020202020204" pitchFamily="34" charset="0"/>
              </a:rPr>
              <a:t>2025</a:t>
            </a:r>
            <a:r>
              <a:rPr kumimoji="0" lang="es-ES_tradnl" altLang="es-MX" sz="2000" b="1" i="0" u="none" strike="noStrike" cap="none" normalizeH="0" baseline="0" dirty="0" err="1" smtClean="0">
                <a:ln>
                  <a:noFill/>
                </a:ln>
                <a:solidFill>
                  <a:srgbClr val="FF0000"/>
                </a:solidFill>
                <a:effectLst/>
                <a:latin typeface="Arial" panose="020B0604020202020204" pitchFamily="34" charset="0"/>
                <a:ea typeface="Arial" panose="020B0604020202020204" pitchFamily="34" charset="0"/>
              </a:rPr>
              <a:t>octubre</a:t>
            </a:r>
            <a:r>
              <a:rPr kumimoji="0" lang="es-ES_tradnl" altLang="es-MX" sz="2000" b="1"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 2025</a:t>
            </a:r>
            <a:r>
              <a:rPr kumimoji="0" lang="es-ES_tradnl" altLang="es-MX" sz="2000" b="1"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https://www.jornada.com.mx/2013/03/25/politica/002n1pol</a:t>
            </a:r>
            <a:endParaRPr kumimoji="0" lang="es-ES_tradnl" altLang="es-MX" sz="2000" b="0" i="0" u="none" strike="noStrike" cap="none" normalizeH="0" baseline="0" dirty="0" smtClean="0">
              <a:ln>
                <a:noFill/>
              </a:ln>
              <a:solidFill>
                <a:schemeClr val="tx1"/>
              </a:solidFill>
              <a:effectLst/>
              <a:latin typeface="Arial" panose="020B0604020202020204" pitchFamily="34" charset="0"/>
            </a:endParaRPr>
          </a:p>
        </p:txBody>
      </p:sp>
      <p:pic>
        <p:nvPicPr>
          <p:cNvPr id="3" name="image21.jpg" descr="Foto"/>
          <p:cNvPicPr/>
          <p:nvPr/>
        </p:nvPicPr>
        <p:blipFill>
          <a:blip r:embed="rId2"/>
          <a:srcRect/>
          <a:stretch>
            <a:fillRect/>
          </a:stretch>
        </p:blipFill>
        <p:spPr>
          <a:xfrm>
            <a:off x="1" y="0"/>
            <a:ext cx="11028784" cy="5337110"/>
          </a:xfrm>
          <a:prstGeom prst="rect">
            <a:avLst/>
          </a:prstGeom>
          <a:ln/>
        </p:spPr>
      </p:pic>
    </p:spTree>
    <p:extLst>
      <p:ext uri="{BB962C8B-B14F-4D97-AF65-F5344CB8AC3E}">
        <p14:creationId xmlns:p14="http://schemas.microsoft.com/office/powerpoint/2010/main" val="135995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4953" y="-29350"/>
            <a:ext cx="11322548" cy="5673406"/>
          </a:xfrm>
          <a:prstGeom prst="rect">
            <a:avLst/>
          </a:prstGeom>
        </p:spPr>
      </p:pic>
      <p:sp>
        <p:nvSpPr>
          <p:cNvPr id="3" name="Rectángulo 2"/>
          <p:cNvSpPr/>
          <p:nvPr/>
        </p:nvSpPr>
        <p:spPr>
          <a:xfrm>
            <a:off x="399392" y="5644056"/>
            <a:ext cx="10321159" cy="923330"/>
          </a:xfrm>
          <a:prstGeom prst="rect">
            <a:avLst/>
          </a:prstGeom>
        </p:spPr>
        <p:txBody>
          <a:bodyPr wrap="square">
            <a:spAutoFit/>
          </a:bodyPr>
          <a:lstStyle/>
          <a:p>
            <a:r>
              <a:rPr lang="es-MX" dirty="0" err="1"/>
              <a:t>The</a:t>
            </a:r>
            <a:r>
              <a:rPr lang="es-MX" dirty="0"/>
              <a:t> </a:t>
            </a:r>
            <a:r>
              <a:rPr lang="es-MX" dirty="0" err="1"/>
              <a:t>insulting</a:t>
            </a:r>
            <a:r>
              <a:rPr lang="es-MX" dirty="0"/>
              <a:t> </a:t>
            </a:r>
            <a:r>
              <a:rPr lang="es-MX" dirty="0" err="1"/>
              <a:t>environmental</a:t>
            </a:r>
            <a:r>
              <a:rPr lang="es-MX" dirty="0"/>
              <a:t> </a:t>
            </a:r>
            <a:r>
              <a:rPr lang="es-MX" dirty="0" err="1"/>
              <a:t>pollution</a:t>
            </a:r>
            <a:r>
              <a:rPr lang="es-MX" dirty="0"/>
              <a:t> of </a:t>
            </a:r>
            <a:r>
              <a:rPr lang="es-MX" dirty="0" err="1"/>
              <a:t>the</a:t>
            </a:r>
            <a:r>
              <a:rPr lang="es-MX" dirty="0"/>
              <a:t> Santiago </a:t>
            </a:r>
            <a:r>
              <a:rPr lang="es-MX" dirty="0" err="1"/>
              <a:t>River</a:t>
            </a:r>
            <a:r>
              <a:rPr lang="es-MX" dirty="0"/>
              <a:t>, </a:t>
            </a:r>
            <a:r>
              <a:rPr lang="es-MX" dirty="0" err="1"/>
              <a:t>bordering</a:t>
            </a:r>
            <a:r>
              <a:rPr lang="es-MX" dirty="0"/>
              <a:t> </a:t>
            </a:r>
            <a:r>
              <a:rPr lang="es-MX" dirty="0" err="1"/>
              <a:t>the</a:t>
            </a:r>
            <a:r>
              <a:rPr lang="es-MX" dirty="0"/>
              <a:t> </a:t>
            </a:r>
            <a:r>
              <a:rPr lang="es-MX" dirty="0" err="1"/>
              <a:t>towns</a:t>
            </a:r>
            <a:r>
              <a:rPr lang="es-MX" dirty="0"/>
              <a:t> of El Salto, Juanacatlán and Puente Grande, Jalisco, </a:t>
            </a:r>
            <a:r>
              <a:rPr lang="es-MX" dirty="0" err="1"/>
              <a:t>Mexico</a:t>
            </a:r>
            <a:r>
              <a:rPr lang="es-MX" dirty="0"/>
              <a:t>.</a:t>
            </a:r>
          </a:p>
          <a:p>
            <a:r>
              <a:rPr lang="es-MX" dirty="0"/>
              <a:t>Fuente: directa [Arellano-Aguilar, Ortega y </a:t>
            </a:r>
            <a:r>
              <a:rPr lang="es-MX" dirty="0" err="1"/>
              <a:t>Gesundheit</a:t>
            </a:r>
            <a:r>
              <a:rPr lang="es-MX" dirty="0"/>
              <a:t>, 2012]</a:t>
            </a:r>
          </a:p>
        </p:txBody>
      </p:sp>
    </p:spTree>
    <p:extLst>
      <p:ext uri="{BB962C8B-B14F-4D97-AF65-F5344CB8AC3E}">
        <p14:creationId xmlns:p14="http://schemas.microsoft.com/office/powerpoint/2010/main" val="2167924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597" y="4396062"/>
            <a:ext cx="3930912" cy="1970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Momento Habitantes de Juanacatlán y comunidades vecinas se manifiestan en  Palacio de Gobierno en contra de la posible instalación en el municipio de  la Termoeléctrica &quot;La Charrería&quot;. Entregarán un Pliego Petitorio 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597" y="1132763"/>
            <a:ext cx="3930912" cy="257475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Se vierten aguas residuales sin tratar en 3,400 puntos del país – Agua .org.m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4"/>
          <a:stretch>
            <a:fillRect/>
          </a:stretch>
        </p:blipFill>
        <p:spPr>
          <a:xfrm>
            <a:off x="8964049" y="1659227"/>
            <a:ext cx="2407372" cy="2048294"/>
          </a:xfrm>
          <a:prstGeom prst="rect">
            <a:avLst/>
          </a:prstGeom>
        </p:spPr>
      </p:pic>
      <p:sp>
        <p:nvSpPr>
          <p:cNvPr id="6" name="AutoShape 12" descr="DNA-specific dyes are used to visualise the DNA comets in this figure. There is an untreated comet on the left followed by a comet with lower amount of DNA strand breaks and then a comet with a higher amount if DNA strand break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0" name="Flecha abajo 9"/>
          <p:cNvSpPr/>
          <p:nvPr/>
        </p:nvSpPr>
        <p:spPr>
          <a:xfrm flipV="1">
            <a:off x="4047223" y="3715180"/>
            <a:ext cx="484632" cy="6885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derecha 10"/>
          <p:cNvSpPr/>
          <p:nvPr/>
        </p:nvSpPr>
        <p:spPr>
          <a:xfrm flipH="1">
            <a:off x="3060885" y="1416911"/>
            <a:ext cx="80488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derecha 17"/>
          <p:cNvSpPr/>
          <p:nvPr/>
        </p:nvSpPr>
        <p:spPr>
          <a:xfrm flipH="1">
            <a:off x="3098042" y="5180161"/>
            <a:ext cx="81695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Marcador de contenido 4"/>
          <p:cNvPicPr>
            <a:picLocks noChangeAspect="1"/>
          </p:cNvPicPr>
          <p:nvPr/>
        </p:nvPicPr>
        <p:blipFill rotWithShape="1">
          <a:blip r:embed="rId5"/>
          <a:srcRect l="70658" t="29056" r="2554" b="46139"/>
          <a:stretch/>
        </p:blipFill>
        <p:spPr>
          <a:xfrm>
            <a:off x="0" y="160338"/>
            <a:ext cx="1758419" cy="2122702"/>
          </a:xfrm>
          <a:prstGeom prst="rect">
            <a:avLst/>
          </a:prstGeom>
          <a:ln>
            <a:noFill/>
          </a:ln>
          <a:effectLst>
            <a:softEdge rad="112500"/>
          </a:effectLst>
        </p:spPr>
      </p:pic>
      <p:pic>
        <p:nvPicPr>
          <p:cNvPr id="20" name="Marcador de contenido 4"/>
          <p:cNvPicPr>
            <a:picLocks noChangeAspect="1"/>
          </p:cNvPicPr>
          <p:nvPr/>
        </p:nvPicPr>
        <p:blipFill rotWithShape="1">
          <a:blip r:embed="rId5"/>
          <a:srcRect l="77783" t="32796" r="12654" b="57490"/>
          <a:stretch/>
        </p:blipFill>
        <p:spPr>
          <a:xfrm>
            <a:off x="-33447" y="4403720"/>
            <a:ext cx="1860487" cy="1897416"/>
          </a:xfrm>
          <a:prstGeom prst="rect">
            <a:avLst/>
          </a:prstGeom>
          <a:ln>
            <a:noFill/>
          </a:ln>
          <a:effectLst>
            <a:softEdge rad="112500"/>
          </a:effectLst>
        </p:spPr>
      </p:pic>
      <p:sp>
        <p:nvSpPr>
          <p:cNvPr id="2" name="Flecha izquierda y arriba 1"/>
          <p:cNvSpPr/>
          <p:nvPr/>
        </p:nvSpPr>
        <p:spPr>
          <a:xfrm>
            <a:off x="7989107" y="3829616"/>
            <a:ext cx="1214724"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Flecha derecha 22"/>
          <p:cNvSpPr/>
          <p:nvPr/>
        </p:nvSpPr>
        <p:spPr>
          <a:xfrm flipH="1">
            <a:off x="7989107" y="5748573"/>
            <a:ext cx="10975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Flecha abajo 23"/>
          <p:cNvSpPr/>
          <p:nvPr/>
        </p:nvSpPr>
        <p:spPr>
          <a:xfrm flipV="1">
            <a:off x="7355845" y="3699864"/>
            <a:ext cx="484632" cy="6885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4074582" y="645286"/>
            <a:ext cx="3754942" cy="369332"/>
          </a:xfrm>
          <a:prstGeom prst="rect">
            <a:avLst/>
          </a:prstGeom>
          <a:noFill/>
        </p:spPr>
        <p:txBody>
          <a:bodyPr wrap="square" rtlCol="0">
            <a:spAutoFit/>
          </a:bodyPr>
          <a:lstStyle/>
          <a:p>
            <a:pPr algn="ctr"/>
            <a:r>
              <a:rPr lang="en-US" dirty="0"/>
              <a:t>Residents of </a:t>
            </a:r>
            <a:r>
              <a:rPr lang="en-US" dirty="0" smtClean="0"/>
              <a:t>-El </a:t>
            </a:r>
            <a:r>
              <a:rPr lang="en-US" dirty="0"/>
              <a:t>Salto, Jalisco </a:t>
            </a:r>
            <a:r>
              <a:rPr lang="en-US" dirty="0" smtClean="0"/>
              <a:t>-affected</a:t>
            </a:r>
            <a:endParaRPr lang="es-MX" dirty="0"/>
          </a:p>
        </p:txBody>
      </p:sp>
      <p:sp>
        <p:nvSpPr>
          <p:cNvPr id="26" name="CuadroTexto 25"/>
          <p:cNvSpPr txBox="1"/>
          <p:nvPr/>
        </p:nvSpPr>
        <p:spPr>
          <a:xfrm>
            <a:off x="8905156" y="5696694"/>
            <a:ext cx="2860016" cy="646331"/>
          </a:xfrm>
          <a:prstGeom prst="rect">
            <a:avLst/>
          </a:prstGeom>
          <a:noFill/>
        </p:spPr>
        <p:txBody>
          <a:bodyPr wrap="square" rtlCol="0">
            <a:spAutoFit/>
          </a:bodyPr>
          <a:lstStyle/>
          <a:p>
            <a:pPr algn="ctr"/>
            <a:r>
              <a:rPr lang="en-US" dirty="0"/>
              <a:t>Contaminated </a:t>
            </a:r>
            <a:r>
              <a:rPr lang="en-US" dirty="0" smtClean="0"/>
              <a:t>waters </a:t>
            </a:r>
            <a:r>
              <a:rPr lang="en-US" dirty="0"/>
              <a:t>from the El Salto industrial zone</a:t>
            </a:r>
            <a:endParaRPr lang="es-MX" dirty="0"/>
          </a:p>
        </p:txBody>
      </p:sp>
      <p:sp>
        <p:nvSpPr>
          <p:cNvPr id="27" name="CuadroTexto 26"/>
          <p:cNvSpPr txBox="1"/>
          <p:nvPr/>
        </p:nvSpPr>
        <p:spPr>
          <a:xfrm>
            <a:off x="9047718" y="809597"/>
            <a:ext cx="2327250" cy="646331"/>
          </a:xfrm>
          <a:prstGeom prst="rect">
            <a:avLst/>
          </a:prstGeom>
          <a:noFill/>
        </p:spPr>
        <p:txBody>
          <a:bodyPr wrap="square" rtlCol="0">
            <a:spAutoFit/>
          </a:bodyPr>
          <a:lstStyle/>
          <a:p>
            <a:pPr algn="ctr"/>
            <a:r>
              <a:rPr lang="es-ES" dirty="0" smtClean="0"/>
              <a:t>Municipal </a:t>
            </a:r>
            <a:r>
              <a:rPr lang="es-ES" dirty="0" err="1" smtClean="0"/>
              <a:t>waters</a:t>
            </a:r>
            <a:r>
              <a:rPr lang="es-ES" dirty="0" smtClean="0"/>
              <a:t> </a:t>
            </a:r>
            <a:r>
              <a:rPr lang="es-ES" dirty="0" err="1" smtClean="0"/>
              <a:t>from</a:t>
            </a:r>
            <a:r>
              <a:rPr lang="es-ES" dirty="0" smtClean="0"/>
              <a:t> </a:t>
            </a:r>
            <a:r>
              <a:rPr lang="es-ES" dirty="0" err="1" smtClean="0"/>
              <a:t>several</a:t>
            </a:r>
            <a:r>
              <a:rPr lang="es-ES" dirty="0" smtClean="0"/>
              <a:t>  </a:t>
            </a:r>
            <a:r>
              <a:rPr lang="es-ES" dirty="0" err="1" smtClean="0"/>
              <a:t>cities</a:t>
            </a:r>
            <a:endParaRPr lang="es-MX" dirty="0"/>
          </a:p>
        </p:txBody>
      </p:sp>
      <p:sp>
        <p:nvSpPr>
          <p:cNvPr id="7" name="Flecha curvada hacia la derecha 6"/>
          <p:cNvSpPr/>
          <p:nvPr/>
        </p:nvSpPr>
        <p:spPr>
          <a:xfrm>
            <a:off x="8001179" y="974835"/>
            <a:ext cx="962869"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8" name="CuadroTexto 27"/>
          <p:cNvSpPr txBox="1"/>
          <p:nvPr/>
        </p:nvSpPr>
        <p:spPr>
          <a:xfrm>
            <a:off x="4650526" y="3749729"/>
            <a:ext cx="2789532" cy="646331"/>
          </a:xfrm>
          <a:prstGeom prst="rect">
            <a:avLst/>
          </a:prstGeom>
          <a:noFill/>
        </p:spPr>
        <p:txBody>
          <a:bodyPr wrap="square" rtlCol="0">
            <a:spAutoFit/>
          </a:bodyPr>
          <a:lstStyle/>
          <a:p>
            <a:pPr algn="ctr"/>
            <a:r>
              <a:rPr lang="es-ES" dirty="0" err="1" smtClean="0"/>
              <a:t>Genetic</a:t>
            </a:r>
            <a:r>
              <a:rPr lang="es-ES" dirty="0" smtClean="0"/>
              <a:t> </a:t>
            </a:r>
            <a:r>
              <a:rPr lang="es-ES" dirty="0" err="1" smtClean="0"/>
              <a:t>damage</a:t>
            </a:r>
            <a:r>
              <a:rPr lang="es-ES" dirty="0" smtClean="0"/>
              <a:t> </a:t>
            </a:r>
            <a:r>
              <a:rPr lang="es-ES" dirty="0" err="1" smtClean="0"/>
              <a:t>induction</a:t>
            </a:r>
            <a:r>
              <a:rPr lang="es-ES" dirty="0" smtClean="0"/>
              <a:t> in </a:t>
            </a:r>
            <a:r>
              <a:rPr lang="es-ES" dirty="0" err="1" smtClean="0"/>
              <a:t>addition</a:t>
            </a:r>
            <a:r>
              <a:rPr lang="es-ES" dirty="0" smtClean="0"/>
              <a:t> to </a:t>
            </a:r>
            <a:r>
              <a:rPr lang="es-ES" dirty="0" err="1" smtClean="0"/>
              <a:t>another</a:t>
            </a:r>
            <a:r>
              <a:rPr lang="es-ES" dirty="0" smtClean="0"/>
              <a:t> </a:t>
            </a:r>
            <a:r>
              <a:rPr lang="es-ES" dirty="0" err="1" smtClean="0"/>
              <a:t>sicks</a:t>
            </a:r>
            <a:endParaRPr lang="es-MX" dirty="0"/>
          </a:p>
        </p:txBody>
      </p:sp>
      <p:sp>
        <p:nvSpPr>
          <p:cNvPr id="29" name="Flecha abajo 28"/>
          <p:cNvSpPr/>
          <p:nvPr/>
        </p:nvSpPr>
        <p:spPr>
          <a:xfrm>
            <a:off x="1219672" y="2297264"/>
            <a:ext cx="484632" cy="8163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Flecha abajo 29"/>
          <p:cNvSpPr/>
          <p:nvPr/>
        </p:nvSpPr>
        <p:spPr>
          <a:xfrm flipV="1">
            <a:off x="1238685" y="3819502"/>
            <a:ext cx="446607" cy="666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CuadroTexto 30"/>
          <p:cNvSpPr txBox="1"/>
          <p:nvPr/>
        </p:nvSpPr>
        <p:spPr>
          <a:xfrm>
            <a:off x="435308" y="3113579"/>
            <a:ext cx="3211496" cy="646331"/>
          </a:xfrm>
          <a:prstGeom prst="rect">
            <a:avLst/>
          </a:prstGeom>
          <a:noFill/>
        </p:spPr>
        <p:txBody>
          <a:bodyPr wrap="square" rtlCol="0">
            <a:spAutoFit/>
          </a:bodyPr>
          <a:lstStyle/>
          <a:p>
            <a:pPr algn="ctr"/>
            <a:r>
              <a:rPr lang="es-ES" dirty="0" err="1" smtClean="0"/>
              <a:t>Cancer</a:t>
            </a:r>
            <a:r>
              <a:rPr lang="es-ES" dirty="0" smtClean="0"/>
              <a:t> as  </a:t>
            </a:r>
            <a:r>
              <a:rPr lang="es-ES" dirty="0" err="1" smtClean="0"/>
              <a:t>possible</a:t>
            </a:r>
            <a:r>
              <a:rPr lang="es-ES" dirty="0" smtClean="0"/>
              <a:t> </a:t>
            </a:r>
            <a:r>
              <a:rPr lang="es-ES" dirty="0" err="1" smtClean="0"/>
              <a:t>consequences</a:t>
            </a:r>
            <a:r>
              <a:rPr lang="es-ES" dirty="0" smtClean="0"/>
              <a:t> </a:t>
            </a:r>
            <a:endParaRPr lang="es-MX" dirty="0"/>
          </a:p>
        </p:txBody>
      </p:sp>
      <p:sp>
        <p:nvSpPr>
          <p:cNvPr id="32" name="CuadroTexto 31"/>
          <p:cNvSpPr txBox="1"/>
          <p:nvPr/>
        </p:nvSpPr>
        <p:spPr>
          <a:xfrm>
            <a:off x="1656036" y="330227"/>
            <a:ext cx="1404848" cy="1754326"/>
          </a:xfrm>
          <a:prstGeom prst="rect">
            <a:avLst/>
          </a:prstGeom>
          <a:noFill/>
        </p:spPr>
        <p:txBody>
          <a:bodyPr wrap="square" rtlCol="0">
            <a:spAutoFit/>
          </a:bodyPr>
          <a:lstStyle/>
          <a:p>
            <a:pPr algn="ctr"/>
            <a:r>
              <a:rPr lang="es-ES" dirty="0" err="1" smtClean="0"/>
              <a:t>Evaluation</a:t>
            </a:r>
            <a:r>
              <a:rPr lang="es-ES" dirty="0" smtClean="0"/>
              <a:t> of </a:t>
            </a:r>
            <a:r>
              <a:rPr lang="es-ES" dirty="0" err="1"/>
              <a:t>g</a:t>
            </a:r>
            <a:r>
              <a:rPr lang="es-ES" dirty="0" err="1" smtClean="0"/>
              <a:t>enetic</a:t>
            </a:r>
            <a:r>
              <a:rPr lang="es-ES" dirty="0" smtClean="0"/>
              <a:t> </a:t>
            </a:r>
            <a:r>
              <a:rPr lang="es-ES" dirty="0" err="1" smtClean="0"/>
              <a:t>damage</a:t>
            </a:r>
            <a:r>
              <a:rPr lang="es-ES" dirty="0" smtClean="0"/>
              <a:t> in </a:t>
            </a:r>
            <a:r>
              <a:rPr lang="es-ES" dirty="0" err="1" smtClean="0"/>
              <a:t>blood</a:t>
            </a:r>
            <a:r>
              <a:rPr lang="es-ES" dirty="0" smtClean="0"/>
              <a:t> </a:t>
            </a:r>
            <a:r>
              <a:rPr lang="es-ES" dirty="0" err="1" smtClean="0"/>
              <a:t>cells</a:t>
            </a:r>
            <a:r>
              <a:rPr lang="es-ES" dirty="0" smtClean="0"/>
              <a:t> </a:t>
            </a:r>
            <a:r>
              <a:rPr lang="es-ES" dirty="0" err="1" smtClean="0"/>
              <a:t>from</a:t>
            </a:r>
            <a:r>
              <a:rPr lang="es-ES" dirty="0" smtClean="0"/>
              <a:t> </a:t>
            </a:r>
            <a:r>
              <a:rPr lang="es-ES" dirty="0" err="1" smtClean="0"/>
              <a:t>residents</a:t>
            </a:r>
            <a:endParaRPr lang="es-MX" dirty="0"/>
          </a:p>
        </p:txBody>
      </p:sp>
      <p:sp>
        <p:nvSpPr>
          <p:cNvPr id="33" name="CuadroTexto 32"/>
          <p:cNvSpPr txBox="1"/>
          <p:nvPr/>
        </p:nvSpPr>
        <p:spPr>
          <a:xfrm>
            <a:off x="1716136" y="4434792"/>
            <a:ext cx="1367738" cy="2031325"/>
          </a:xfrm>
          <a:prstGeom prst="rect">
            <a:avLst/>
          </a:prstGeom>
          <a:noFill/>
        </p:spPr>
        <p:txBody>
          <a:bodyPr wrap="square" rtlCol="0">
            <a:spAutoFit/>
          </a:bodyPr>
          <a:lstStyle/>
          <a:p>
            <a:pPr algn="ctr"/>
            <a:r>
              <a:rPr lang="es-ES" dirty="0" err="1" smtClean="0"/>
              <a:t>Evaluation</a:t>
            </a:r>
            <a:r>
              <a:rPr lang="es-ES" dirty="0" smtClean="0"/>
              <a:t> of </a:t>
            </a:r>
            <a:r>
              <a:rPr lang="es-ES" dirty="0" err="1"/>
              <a:t>g</a:t>
            </a:r>
            <a:r>
              <a:rPr lang="es-ES" dirty="0" err="1" smtClean="0"/>
              <a:t>enetic</a:t>
            </a:r>
            <a:r>
              <a:rPr lang="es-ES" dirty="0" smtClean="0"/>
              <a:t> </a:t>
            </a:r>
            <a:r>
              <a:rPr lang="es-ES" dirty="0" err="1" smtClean="0"/>
              <a:t>damage</a:t>
            </a:r>
            <a:r>
              <a:rPr lang="es-ES" dirty="0" smtClean="0"/>
              <a:t> in </a:t>
            </a:r>
            <a:r>
              <a:rPr lang="es-ES" dirty="0" err="1" smtClean="0"/>
              <a:t>blood</a:t>
            </a:r>
            <a:r>
              <a:rPr lang="es-ES" dirty="0" smtClean="0"/>
              <a:t> </a:t>
            </a:r>
            <a:r>
              <a:rPr lang="es-ES" dirty="0" err="1" smtClean="0"/>
              <a:t>cells</a:t>
            </a:r>
            <a:r>
              <a:rPr lang="es-ES" dirty="0" smtClean="0"/>
              <a:t> </a:t>
            </a:r>
            <a:r>
              <a:rPr lang="es-ES" dirty="0" err="1" smtClean="0"/>
              <a:t>from</a:t>
            </a:r>
            <a:r>
              <a:rPr lang="es-ES" dirty="0" smtClean="0"/>
              <a:t>  Young </a:t>
            </a:r>
            <a:r>
              <a:rPr lang="es-ES" dirty="0" err="1" smtClean="0"/>
              <a:t>people</a:t>
            </a:r>
            <a:r>
              <a:rPr lang="es-ES" dirty="0" smtClean="0"/>
              <a:t> non </a:t>
            </a:r>
            <a:r>
              <a:rPr lang="es-ES" dirty="0" err="1" smtClean="0"/>
              <a:t>exposed</a:t>
            </a:r>
            <a:endParaRPr lang="es-MX" dirty="0"/>
          </a:p>
        </p:txBody>
      </p:sp>
      <p:pic>
        <p:nvPicPr>
          <p:cNvPr id="34" name="Picture 3" descr="can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203831" y="3883740"/>
            <a:ext cx="2217098" cy="186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40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p:cNvPicPr>
            <a:picLocks noGrp="1"/>
          </p:cNvPicPr>
          <p:nvPr>
            <p:ph idx="1"/>
          </p:nvPr>
        </p:nvPicPr>
        <p:blipFill>
          <a:blip r:embed="rId2" cstate="print"/>
          <a:stretch>
            <a:fillRect/>
          </a:stretch>
        </p:blipFill>
        <p:spPr>
          <a:xfrm>
            <a:off x="7421217" y="1918390"/>
            <a:ext cx="3932583" cy="4351338"/>
          </a:xfrm>
          <a:prstGeom prst="rect">
            <a:avLst/>
          </a:prstGeom>
        </p:spPr>
      </p:pic>
      <p:pic>
        <p:nvPicPr>
          <p:cNvPr id="5" name="object 5"/>
          <p:cNvPicPr/>
          <p:nvPr/>
        </p:nvPicPr>
        <p:blipFill>
          <a:blip r:embed="rId3" cstate="print"/>
          <a:stretch>
            <a:fillRect/>
          </a:stretch>
        </p:blipFill>
        <p:spPr>
          <a:xfrm>
            <a:off x="1462923" y="0"/>
            <a:ext cx="5098774" cy="2524182"/>
          </a:xfrm>
          <a:prstGeom prst="rect">
            <a:avLst/>
          </a:prstGeom>
        </p:spPr>
      </p:pic>
      <p:grpSp>
        <p:nvGrpSpPr>
          <p:cNvPr id="6" name="Grupo 5">
            <a:extLst>
              <a:ext uri="{FF2B5EF4-FFF2-40B4-BE49-F238E27FC236}">
                <a16:creationId xmlns:a16="http://schemas.microsoft.com/office/drawing/2014/main" id="{4D43E5E0-101C-C211-E3BD-37F6D69E7007}"/>
              </a:ext>
            </a:extLst>
          </p:cNvPr>
          <p:cNvGrpSpPr/>
          <p:nvPr/>
        </p:nvGrpSpPr>
        <p:grpSpPr>
          <a:xfrm>
            <a:off x="639418" y="2812555"/>
            <a:ext cx="5098774" cy="3800280"/>
            <a:chOff x="10466599" y="5145728"/>
            <a:chExt cx="7180883" cy="4530298"/>
          </a:xfrm>
        </p:grpSpPr>
        <p:pic>
          <p:nvPicPr>
            <p:cNvPr id="7" name="Imagen 6">
              <a:extLst>
                <a:ext uri="{FF2B5EF4-FFF2-40B4-BE49-F238E27FC236}">
                  <a16:creationId xmlns:a16="http://schemas.microsoft.com/office/drawing/2014/main" id="{8D7909A8-BDB3-B09A-5150-1F43BEC5FF49}"/>
                </a:ext>
              </a:extLst>
            </p:cNvPr>
            <p:cNvPicPr>
              <a:picLocks noChangeAspect="1"/>
            </p:cNvPicPr>
            <p:nvPr/>
          </p:nvPicPr>
          <p:blipFill>
            <a:blip r:embed="rId4"/>
            <a:srcRect l="12743" r="2" b="2"/>
            <a:stretch>
              <a:fillRect/>
            </a:stretch>
          </p:blipFill>
          <p:spPr>
            <a:xfrm>
              <a:off x="10466599" y="5145728"/>
              <a:ext cx="7180883" cy="4114800"/>
            </a:xfrm>
            <a:prstGeom prst="rect">
              <a:avLst/>
            </a:prstGeom>
          </p:spPr>
        </p:pic>
        <p:sp>
          <p:nvSpPr>
            <p:cNvPr id="8" name="CuadroTexto 7">
              <a:extLst>
                <a:ext uri="{FF2B5EF4-FFF2-40B4-BE49-F238E27FC236}">
                  <a16:creationId xmlns:a16="http://schemas.microsoft.com/office/drawing/2014/main" id="{7CFB827B-2034-723F-2F69-CDC14247A961}"/>
                </a:ext>
              </a:extLst>
            </p:cNvPr>
            <p:cNvSpPr txBox="1"/>
            <p:nvPr/>
          </p:nvSpPr>
          <p:spPr>
            <a:xfrm>
              <a:off x="12894204" y="9260528"/>
              <a:ext cx="2322624" cy="415498"/>
            </a:xfrm>
            <a:prstGeom prst="rect">
              <a:avLst/>
            </a:prstGeom>
            <a:noFill/>
          </p:spPr>
          <p:txBody>
            <a:bodyPr wrap="none" rtlCol="0">
              <a:spAutoFit/>
            </a:bodyPr>
            <a:lstStyle/>
            <a:p>
              <a:pPr algn="ctr"/>
              <a:r>
                <a:rPr lang="es-MX" sz="2100">
                  <a:latin typeface="Aptos" panose="020B0004020202020204" pitchFamily="34" charset="0"/>
                </a:rPr>
                <a:t>(Hernández, 2024)</a:t>
              </a:r>
            </a:p>
          </p:txBody>
        </p:sp>
      </p:grpSp>
    </p:spTree>
    <p:extLst>
      <p:ext uri="{BB962C8B-B14F-4D97-AF65-F5344CB8AC3E}">
        <p14:creationId xmlns:p14="http://schemas.microsoft.com/office/powerpoint/2010/main" val="939510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622852"/>
            <a:ext cx="10515600" cy="5554111"/>
          </a:xfrm>
        </p:spPr>
        <p:txBody>
          <a:bodyPr>
            <a:normAutofit/>
          </a:bodyPr>
          <a:lstStyle/>
          <a:p>
            <a:r>
              <a:rPr lang="es-MX" dirty="0" smtClean="0"/>
              <a:t>Plomo</a:t>
            </a:r>
          </a:p>
          <a:p>
            <a:r>
              <a:rPr lang="es-MX" dirty="0" smtClean="0"/>
              <a:t>Cadmio </a:t>
            </a:r>
          </a:p>
          <a:p>
            <a:r>
              <a:rPr lang="es-MX" dirty="0" smtClean="0"/>
              <a:t>Cromo</a:t>
            </a:r>
          </a:p>
          <a:p>
            <a:r>
              <a:rPr lang="es-MX" dirty="0" smtClean="0"/>
              <a:t>Mercurio</a:t>
            </a:r>
          </a:p>
          <a:p>
            <a:endParaRPr lang="es-MX" dirty="0"/>
          </a:p>
          <a:p>
            <a:r>
              <a:rPr lang="es-MX" dirty="0" smtClean="0"/>
              <a:t>PESTICIDAS FOSFORADOS</a:t>
            </a:r>
          </a:p>
          <a:p>
            <a:r>
              <a:rPr lang="es-MX" dirty="0" err="1" smtClean="0"/>
              <a:t>Paration</a:t>
            </a:r>
            <a:r>
              <a:rPr lang="es-MX" dirty="0" smtClean="0"/>
              <a:t> metilo</a:t>
            </a:r>
          </a:p>
          <a:p>
            <a:r>
              <a:rPr lang="es-MX" dirty="0" err="1" smtClean="0"/>
              <a:t>Clorpirifos</a:t>
            </a:r>
            <a:endParaRPr lang="es-MX" dirty="0" smtClean="0"/>
          </a:p>
          <a:p>
            <a:r>
              <a:rPr lang="es-MX" dirty="0" err="1" smtClean="0"/>
              <a:t>Etion</a:t>
            </a:r>
            <a:endParaRPr lang="es-MX" dirty="0" smtClean="0"/>
          </a:p>
          <a:p>
            <a:r>
              <a:rPr lang="es-MX" dirty="0" err="1" smtClean="0"/>
              <a:t>Amitraz</a:t>
            </a:r>
            <a:endParaRPr lang="es-MX" dirty="0"/>
          </a:p>
        </p:txBody>
      </p:sp>
    </p:spTree>
    <p:extLst>
      <p:ext uri="{BB962C8B-B14F-4D97-AF65-F5344CB8AC3E}">
        <p14:creationId xmlns:p14="http://schemas.microsoft.com/office/powerpoint/2010/main" val="2143183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D97EF99-6660-07F0-632E-B645FAC167D8}"/>
              </a:ext>
            </a:extLst>
          </p:cNvPr>
          <p:cNvSpPr txBox="1"/>
          <p:nvPr/>
        </p:nvSpPr>
        <p:spPr>
          <a:xfrm>
            <a:off x="577264" y="332392"/>
            <a:ext cx="11164161" cy="5632311"/>
          </a:xfrm>
          <a:prstGeom prst="rect">
            <a:avLst/>
          </a:prstGeom>
          <a:noFill/>
        </p:spPr>
        <p:txBody>
          <a:bodyPr wrap="square">
            <a:spAutoFit/>
          </a:bodyPr>
          <a:lstStyle/>
          <a:p>
            <a:r>
              <a:rPr lang="es-MX" sz="4000" dirty="0">
                <a:effectLst/>
                <a:latin typeface="Aptos" panose="020B0004020202020204" pitchFamily="34" charset="0"/>
                <a:ea typeface="Calibri" panose="020F0502020204030204" pitchFamily="34" charset="0"/>
                <a:cs typeface="Times New Roman" panose="02020603050405020304" pitchFamily="18" charset="0"/>
              </a:rPr>
              <a:t>Los residentes de las comunidades cercanas a la CSB están directamente expuestos a agua contaminada con bifenilos policlorados (PCB) y éteres de difenilo polibromados (PBDE), ambos clasificados como contaminantes orgánicos persistentes [5], además de metales pesados ​​[6,7], productos químicos industriales y plaguicidas [8,9]. </a:t>
            </a:r>
            <a:endParaRPr lang="es-MX" sz="4000" dirty="0" smtClean="0">
              <a:effectLst/>
              <a:latin typeface="Aptos" panose="020B0004020202020204" pitchFamily="34" charset="0"/>
              <a:ea typeface="Calibri" panose="020F0502020204030204" pitchFamily="34" charset="0"/>
              <a:cs typeface="Times New Roman" panose="02020603050405020304" pitchFamily="18" charset="0"/>
            </a:endParaRPr>
          </a:p>
          <a:p>
            <a:endParaRPr lang="es-MX" sz="4000" dirty="0">
              <a:latin typeface="Aptos" panose="020B0004020202020204" pitchFamily="34" charset="0"/>
            </a:endParaRPr>
          </a:p>
        </p:txBody>
      </p:sp>
    </p:spTree>
    <p:extLst>
      <p:ext uri="{BB962C8B-B14F-4D97-AF65-F5344CB8AC3E}">
        <p14:creationId xmlns:p14="http://schemas.microsoft.com/office/powerpoint/2010/main" val="353362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D0F7ADE-E757-292E-FE98-53E67CAFB1CA}"/>
              </a:ext>
            </a:extLst>
          </p:cNvPr>
          <p:cNvGrpSpPr/>
          <p:nvPr/>
        </p:nvGrpSpPr>
        <p:grpSpPr>
          <a:xfrm>
            <a:off x="1429122" y="116823"/>
            <a:ext cx="4904974" cy="5608115"/>
            <a:chOff x="8704565" y="5669485"/>
            <a:chExt cx="4904974" cy="4037378"/>
          </a:xfrm>
        </p:grpSpPr>
        <p:pic>
          <p:nvPicPr>
            <p:cNvPr id="3" name="Imagen 2">
              <a:extLst>
                <a:ext uri="{FF2B5EF4-FFF2-40B4-BE49-F238E27FC236}">
                  <a16:creationId xmlns:a16="http://schemas.microsoft.com/office/drawing/2014/main" id="{251B1926-D16F-25D5-7F72-B35958BD15BE}"/>
                </a:ext>
              </a:extLst>
            </p:cNvPr>
            <p:cNvPicPr>
              <a:picLocks noChangeAspect="1"/>
            </p:cNvPicPr>
            <p:nvPr/>
          </p:nvPicPr>
          <p:blipFill>
            <a:blip r:embed="rId2"/>
            <a:stretch>
              <a:fillRect/>
            </a:stretch>
          </p:blipFill>
          <p:spPr>
            <a:xfrm>
              <a:off x="8704565" y="5669485"/>
              <a:ext cx="4904974" cy="3614337"/>
            </a:xfrm>
            <a:prstGeom prst="rect">
              <a:avLst/>
            </a:prstGeom>
          </p:spPr>
        </p:pic>
        <p:sp>
          <p:nvSpPr>
            <p:cNvPr id="4" name="CuadroTexto 3">
              <a:extLst>
                <a:ext uri="{FF2B5EF4-FFF2-40B4-BE49-F238E27FC236}">
                  <a16:creationId xmlns:a16="http://schemas.microsoft.com/office/drawing/2014/main" id="{7F40707A-3FB1-AB9E-027A-2ECF54A7E4C7}"/>
                </a:ext>
              </a:extLst>
            </p:cNvPr>
            <p:cNvSpPr txBox="1"/>
            <p:nvPr/>
          </p:nvSpPr>
          <p:spPr>
            <a:xfrm>
              <a:off x="10081540" y="9291365"/>
              <a:ext cx="2127314" cy="415498"/>
            </a:xfrm>
            <a:prstGeom prst="rect">
              <a:avLst/>
            </a:prstGeom>
            <a:noFill/>
          </p:spPr>
          <p:txBody>
            <a:bodyPr wrap="none" rtlCol="0">
              <a:spAutoFit/>
            </a:bodyPr>
            <a:lstStyle/>
            <a:p>
              <a:pPr defTabSz="1371600"/>
              <a:r>
                <a:rPr lang="es-MX" sz="2100">
                  <a:solidFill>
                    <a:prstClr val="black"/>
                  </a:solidFill>
                  <a:latin typeface="Aptos" panose="02110004020202020204"/>
                </a:rPr>
                <a:t>(González, 2020)</a:t>
              </a:r>
            </a:p>
          </p:txBody>
        </p:sp>
      </p:grpSp>
      <p:pic>
        <p:nvPicPr>
          <p:cNvPr id="5" name="Imagen 4">
            <a:extLst>
              <a:ext uri="{FF2B5EF4-FFF2-40B4-BE49-F238E27FC236}">
                <a16:creationId xmlns:a16="http://schemas.microsoft.com/office/drawing/2014/main" id="{F7BE965B-41F0-C8B4-0563-B91F852AED93}"/>
              </a:ext>
            </a:extLst>
          </p:cNvPr>
          <p:cNvPicPr>
            <a:picLocks noChangeAspect="1"/>
          </p:cNvPicPr>
          <p:nvPr/>
        </p:nvPicPr>
        <p:blipFill>
          <a:blip r:embed="rId3"/>
          <a:stretch>
            <a:fillRect/>
          </a:stretch>
        </p:blipFill>
        <p:spPr>
          <a:xfrm>
            <a:off x="6506817" y="116823"/>
            <a:ext cx="4762839" cy="5020490"/>
          </a:xfrm>
          <a:prstGeom prst="rect">
            <a:avLst/>
          </a:prstGeom>
        </p:spPr>
      </p:pic>
    </p:spTree>
    <p:extLst>
      <p:ext uri="{BB962C8B-B14F-4D97-AF65-F5344CB8AC3E}">
        <p14:creationId xmlns:p14="http://schemas.microsoft.com/office/powerpoint/2010/main" val="402663132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229</TotalTime>
  <Words>529</Words>
  <Application>Microsoft Office PowerPoint</Application>
  <PresentationFormat>Panorámica</PresentationFormat>
  <Paragraphs>39</Paragraphs>
  <Slides>22</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22</vt:i4>
      </vt:variant>
    </vt:vector>
  </HeadingPairs>
  <TitlesOfParts>
    <vt:vector size="29" baseType="lpstr">
      <vt:lpstr>Aptos</vt:lpstr>
      <vt:lpstr>Arial</vt:lpstr>
      <vt:lpstr>Calibri</vt:lpstr>
      <vt:lpstr>Calibri Light</vt:lpstr>
      <vt:lpstr>Times New Roman</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Alvarez Moya</dc:creator>
  <cp:lastModifiedBy>Carlos Alvarez Moya</cp:lastModifiedBy>
  <cp:revision>23</cp:revision>
  <dcterms:created xsi:type="dcterms:W3CDTF">2025-09-04T17:57:06Z</dcterms:created>
  <dcterms:modified xsi:type="dcterms:W3CDTF">2026-03-20T19:00:52Z</dcterms:modified>
</cp:coreProperties>
</file>